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6"/>
  </p:notesMasterIdLst>
  <p:handoutMasterIdLst>
    <p:handoutMasterId r:id="rId47"/>
  </p:handoutMasterIdLst>
  <p:sldIdLst>
    <p:sldId id="379" r:id="rId6"/>
    <p:sldId id="269" r:id="rId7"/>
    <p:sldId id="356" r:id="rId8"/>
    <p:sldId id="341" r:id="rId9"/>
    <p:sldId id="308" r:id="rId10"/>
    <p:sldId id="310" r:id="rId11"/>
    <p:sldId id="289" r:id="rId12"/>
    <p:sldId id="309" r:id="rId13"/>
    <p:sldId id="358" r:id="rId14"/>
    <p:sldId id="344" r:id="rId15"/>
    <p:sldId id="287" r:id="rId16"/>
    <p:sldId id="345" r:id="rId17"/>
    <p:sldId id="380" r:id="rId18"/>
    <p:sldId id="285" r:id="rId19"/>
    <p:sldId id="346" r:id="rId20"/>
    <p:sldId id="286" r:id="rId21"/>
    <p:sldId id="347" r:id="rId22"/>
    <p:sldId id="270" r:id="rId23"/>
    <p:sldId id="338" r:id="rId24"/>
    <p:sldId id="288" r:id="rId25"/>
    <p:sldId id="348" r:id="rId26"/>
    <p:sldId id="349" r:id="rId27"/>
    <p:sldId id="350" r:id="rId28"/>
    <p:sldId id="351" r:id="rId29"/>
    <p:sldId id="352" r:id="rId30"/>
    <p:sldId id="376" r:id="rId31"/>
    <p:sldId id="377" r:id="rId32"/>
    <p:sldId id="378" r:id="rId33"/>
    <p:sldId id="353" r:id="rId34"/>
    <p:sldId id="331" r:id="rId35"/>
    <p:sldId id="354" r:id="rId36"/>
    <p:sldId id="333" r:id="rId37"/>
    <p:sldId id="332" r:id="rId38"/>
    <p:sldId id="336" r:id="rId39"/>
    <p:sldId id="335" r:id="rId40"/>
    <p:sldId id="334" r:id="rId41"/>
    <p:sldId id="337" r:id="rId42"/>
    <p:sldId id="340" r:id="rId43"/>
    <p:sldId id="374" r:id="rId44"/>
    <p:sldId id="375" r:id="rId45"/>
  </p:sldIdLst>
  <p:sldSz cx="12192000" cy="6858000"/>
  <p:notesSz cx="7010400" cy="92964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7"/>
    <p:restoredTop sz="87619"/>
  </p:normalViewPr>
  <p:slideViewPr>
    <p:cSldViewPr snapToGrid="0" snapToObjects="1">
      <p:cViewPr varScale="1">
        <p:scale>
          <a:sx n="106" d="100"/>
          <a:sy n="106" d="100"/>
        </p:scale>
        <p:origin x="18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E6ABD-933D-B44F-BF5C-E346EC3F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949962-CA9A-C845-8430-FA2BA848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took just about exactly </a:t>
            </a:r>
            <a:r>
              <a:rPr lang="en-US"/>
              <a:t>80 minutes.</a:t>
            </a:r>
          </a:p>
        </p:txBody>
      </p:sp>
    </p:spTree>
    <p:extLst>
      <p:ext uri="{BB962C8B-B14F-4D97-AF65-F5344CB8AC3E}">
        <p14:creationId xmlns:p14="http://schemas.microsoft.com/office/powerpoint/2010/main" val="699678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a small breakout board that uses the same MCU.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1091-96B7-6640-9ACA-F4270520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Linear Voltage Regulators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0713CCD-748D-E749-8240-14B67148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 variable resistor</a:t>
            </a:r>
          </a:p>
          <a:p>
            <a:pPr lvl="1"/>
            <a:r>
              <a:rPr lang="en-US" sz="2000" dirty="0"/>
              <a:t>V = IR</a:t>
            </a:r>
          </a:p>
          <a:p>
            <a:pPr lvl="1"/>
            <a:r>
              <a:rPr lang="en-US" sz="2000" dirty="0"/>
              <a:t>I is set by the load</a:t>
            </a:r>
          </a:p>
          <a:p>
            <a:pPr lvl="1"/>
            <a:r>
              <a:rPr lang="en-US" sz="2000" dirty="0"/>
              <a:t>Set R so that: Vin – </a:t>
            </a:r>
            <a:r>
              <a:rPr lang="en-US" sz="2000" dirty="0" err="1"/>
              <a:t>Vref</a:t>
            </a:r>
            <a:r>
              <a:rPr lang="en-US" sz="2000" dirty="0"/>
              <a:t> = I*R</a:t>
            </a:r>
          </a:p>
          <a:p>
            <a:r>
              <a:rPr lang="en-US" sz="2400" dirty="0"/>
              <a:t>The OP AMP compares </a:t>
            </a:r>
            <a:r>
              <a:rPr lang="en-US" sz="2400" dirty="0" err="1"/>
              <a:t>Vout</a:t>
            </a:r>
            <a:r>
              <a:rPr lang="en-US" sz="2400" dirty="0"/>
              <a:t> with </a:t>
            </a:r>
            <a:r>
              <a:rPr lang="en-US" sz="2400" dirty="0" err="1"/>
              <a:t>Vref</a:t>
            </a:r>
            <a:r>
              <a:rPr lang="en-US" sz="2400" dirty="0"/>
              <a:t> and adjust how “on” (low resistance) Q is</a:t>
            </a:r>
          </a:p>
          <a:p>
            <a:r>
              <a:rPr lang="en-US" sz="2400" dirty="0"/>
              <a:t>Q dissipates heat</a:t>
            </a:r>
          </a:p>
          <a:p>
            <a:pPr lvl="1"/>
            <a:r>
              <a:rPr lang="en-US" sz="2000" dirty="0"/>
              <a:t>P = I</a:t>
            </a:r>
            <a:r>
              <a:rPr lang="en-US" sz="2000" baseline="30000" dirty="0"/>
              <a:t>2</a:t>
            </a:r>
            <a:r>
              <a:rPr lang="en-US" sz="2000" dirty="0"/>
              <a:t>R</a:t>
            </a:r>
          </a:p>
          <a:p>
            <a:pPr lvl="1"/>
            <a:r>
              <a:rPr lang="en-US" sz="2000" dirty="0"/>
              <a:t>Higher current -&gt; lower resistance, lots of wasted power -&gt; Hot regulator</a:t>
            </a:r>
          </a:p>
          <a:p>
            <a:r>
              <a:rPr lang="en-US" sz="2400" dirty="0"/>
              <a:t>The capacitors prevent oscillations.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50A8620-34A7-4440-958E-18AC244E3E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2" descr="Introduction to Linear Voltage Regulators Figure 1">
            <a:extLst>
              <a:ext uri="{FF2B5EF4-FFF2-40B4-BE49-F238E27FC236}">
                <a16:creationId xmlns:a16="http://schemas.microsoft.com/office/drawing/2014/main" id="{28123720-B778-9248-942E-E6E7AF77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2031524"/>
            <a:ext cx="5334000" cy="358711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0AD578-E42D-9941-AB6D-4696C85ADB31}"/>
              </a:ext>
            </a:extLst>
          </p:cNvPr>
          <p:cNvSpPr txBox="1"/>
          <p:nvPr/>
        </p:nvSpPr>
        <p:spPr>
          <a:xfrm>
            <a:off x="9420727" y="1983399"/>
            <a:ext cx="4779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4"/>
                </a:solidFill>
              </a:rPr>
              <a:t>Vout</a:t>
            </a:r>
            <a:endParaRPr lang="en-US" sz="1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I2C is cheap, easy and widely supported/deployed</a:t>
            </a:r>
          </a:p>
          <a:p>
            <a:pPr lvl="1"/>
            <a:r>
              <a:rPr lang="en-US" dirty="0"/>
              <a:t>Very easy to design for</a:t>
            </a:r>
          </a:p>
          <a:p>
            <a:pPr lvl="1"/>
            <a:r>
              <a:rPr lang="en-US" dirty="0"/>
              <a:t>Very low pin count</a:t>
            </a:r>
          </a:p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(10 </a:t>
            </a:r>
            <a:r>
              <a:rPr lang="en-US" dirty="0" err="1"/>
              <a:t>kΩ</a:t>
            </a:r>
            <a:r>
              <a:rPr lang="en-US" dirty="0"/>
              <a:t> in our design)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DBFBC-91B9-B442-B1B5-509F82926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  <a:p>
            <a:r>
              <a:rPr lang="en-US" dirty="0"/>
              <a:t>Our batteries can do about 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Checkout the videos in the schedule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544800-B2A3-CD46-AB2E-1BF3406FD9B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83949" y="1524000"/>
            <a:ext cx="3462902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  <a:p>
            <a:r>
              <a:rPr lang="en-US" dirty="0"/>
              <a:t>Check the video in the schedule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97348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/dt = rate of change of motor current</a:t>
            </a:r>
          </a:p>
          <a:p>
            <a:r>
              <a:rPr lang="en-US" dirty="0"/>
              <a:t>Resulting, large voltage will damage the switch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7B54-6643-E849-8766-4CF54668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63" y="1754981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BC5E-76FC-BA4F-8ABF-318E89B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63" y="1532731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Idealized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Two supplies (VBAT and 3V3)</a:t>
            </a:r>
          </a:p>
          <a:p>
            <a:r>
              <a:rPr lang="en-US" dirty="0"/>
              <a:t>One ground</a:t>
            </a:r>
          </a:p>
          <a:p>
            <a:r>
              <a:rPr lang="en-US" dirty="0"/>
              <a:t>All wires have zero inductance and zero resistance.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8980-813F-044D-A37E-790C4AA0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2205831"/>
            <a:ext cx="5041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Realistic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/>
          <a:lstStyle/>
          <a:p>
            <a:r>
              <a:rPr lang="en-US" dirty="0"/>
              <a:t>Wires have inductance and resistance</a:t>
            </a:r>
          </a:p>
          <a:p>
            <a:r>
              <a:rPr lang="en-US" dirty="0"/>
              <a:t>Lots of current, switching quickly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Noisy power and ground</a:t>
            </a:r>
          </a:p>
          <a:p>
            <a:pPr lvl="1"/>
            <a:r>
              <a:rPr lang="en-US" dirty="0"/>
              <a:t>MCU resets</a:t>
            </a:r>
          </a:p>
          <a:p>
            <a:pPr lvl="1"/>
            <a:r>
              <a:rPr lang="en-US" dirty="0"/>
              <a:t>IMU resets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67C14-5354-6045-B9CF-27E7E09A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83" y="2100264"/>
            <a:ext cx="839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90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Working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Split the ground into two nets</a:t>
            </a:r>
          </a:p>
          <a:p>
            <a:pPr lvl="1"/>
            <a:r>
              <a:rPr lang="en-US" dirty="0"/>
              <a:t>GND – LDO, MCU, IMU</a:t>
            </a:r>
          </a:p>
          <a:p>
            <a:pPr lvl="1"/>
            <a:r>
              <a:rPr lang="en-US" dirty="0"/>
              <a:t>BAT_GND – Motor drivers</a:t>
            </a:r>
          </a:p>
          <a:p>
            <a:r>
              <a:rPr lang="en-US" dirty="0"/>
              <a:t>Limit inductance and resistance losses seen by GND</a:t>
            </a:r>
          </a:p>
          <a:p>
            <a:pPr lvl="1"/>
            <a:r>
              <a:rPr lang="en-US" dirty="0"/>
              <a:t>Connect them with a “wire bridge”</a:t>
            </a:r>
          </a:p>
          <a:p>
            <a:pPr lvl="1"/>
            <a:r>
              <a:rPr lang="en-US" dirty="0"/>
              <a:t>Put the the bridge near the negative battery terminal</a:t>
            </a:r>
          </a:p>
          <a:p>
            <a:r>
              <a:rPr lang="en-US" dirty="0"/>
              <a:t>Decoupling</a:t>
            </a:r>
          </a:p>
          <a:p>
            <a:pPr lvl="1"/>
            <a:r>
              <a:rPr lang="en-US" dirty="0"/>
              <a:t>Large decoupling caps on both regulated and unregulated power</a:t>
            </a:r>
          </a:p>
          <a:p>
            <a:pPr lvl="1"/>
            <a:r>
              <a:rPr lang="en-US" dirty="0"/>
              <a:t>Small decoupling caps (as specified in IMU and MCU datasheets)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DC0BC-5F3B-FC40-9BE0-E412A1C8F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8" t="26600"/>
          <a:stretch/>
        </p:blipFill>
        <p:spPr>
          <a:xfrm>
            <a:off x="5520266" y="2116667"/>
            <a:ext cx="6062133" cy="3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Eagle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Eagle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282104"/>
            <a:ext cx="5334000" cy="30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Eagle library (including any resistors your need)</a:t>
            </a:r>
          </a:p>
          <a:p>
            <a:r>
              <a:rPr lang="en-US" dirty="0"/>
              <a:t>Document your design using text in `Info` layer.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Schematic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Schematic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3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88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14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20194</TotalTime>
  <Words>1395</Words>
  <Application>Microsoft Macintosh PowerPoint</Application>
  <PresentationFormat>Widescreen</PresentationFormat>
  <Paragraphs>235</Paragraphs>
  <Slides>40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Myriad Pro</vt:lpstr>
      <vt:lpstr>Myriad Pro Semibold</vt:lpstr>
      <vt:lpstr>Office Theme</vt:lpstr>
      <vt:lpstr>For next time</vt:lpstr>
      <vt:lpstr>Building The Quadcopter Schematic</vt:lpstr>
      <vt:lpstr>Schematic Layers in Eagle</vt:lpstr>
      <vt:lpstr>PowerPoint Presentation</vt:lpstr>
      <vt:lpstr>Schematics Goals</vt:lpstr>
      <vt:lpstr>Eagle Pitfalls</vt:lpstr>
      <vt:lpstr>Electrical Rules Check</vt:lpstr>
      <vt:lpstr>The Hardware You will Build</vt:lpstr>
      <vt:lpstr>The Hardware You Will Build</vt:lpstr>
      <vt:lpstr>Three Schematic Design Skills</vt:lpstr>
      <vt:lpstr>Power Supply</vt:lpstr>
      <vt:lpstr>Voltage Regulator Datasheet</vt:lpstr>
      <vt:lpstr>Linear Voltage Regulators</vt:lpstr>
      <vt:lpstr>Flight Computer</vt:lpstr>
      <vt:lpstr>uController Datasheet and Reference Design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Managing Electrical Noise: Idealized Power Supply</vt:lpstr>
      <vt:lpstr>Managing Electrical Noise: Realistic Power Supply</vt:lpstr>
      <vt:lpstr>Managing Electrical Noise: Working Power Supply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Building a Schematic Demo</vt:lpstr>
      <vt:lpstr>Common Schematic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43</cp:revision>
  <cp:lastPrinted>2017-05-11T20:43:55Z</cp:lastPrinted>
  <dcterms:created xsi:type="dcterms:W3CDTF">2019-07-17T06:14:48Z</dcterms:created>
  <dcterms:modified xsi:type="dcterms:W3CDTF">2021-01-21T01:04:36Z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